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80" r:id="rId4"/>
    <p:sldId id="356" r:id="rId5"/>
    <p:sldId id="281" r:id="rId6"/>
    <p:sldId id="344" r:id="rId7"/>
    <p:sldId id="350" r:id="rId8"/>
    <p:sldId id="345" r:id="rId9"/>
    <p:sldId id="346" r:id="rId10"/>
    <p:sldId id="347" r:id="rId11"/>
    <p:sldId id="348" r:id="rId12"/>
    <p:sldId id="352" r:id="rId13"/>
    <p:sldId id="354" r:id="rId14"/>
    <p:sldId id="353" r:id="rId15"/>
    <p:sldId id="361" r:id="rId16"/>
    <p:sldId id="357" r:id="rId17"/>
    <p:sldId id="358" r:id="rId18"/>
    <p:sldId id="359" r:id="rId19"/>
    <p:sldId id="371" r:id="rId20"/>
    <p:sldId id="372" r:id="rId21"/>
    <p:sldId id="373" r:id="rId22"/>
    <p:sldId id="360" r:id="rId23"/>
    <p:sldId id="363" r:id="rId24"/>
    <p:sldId id="362" r:id="rId25"/>
    <p:sldId id="369" r:id="rId26"/>
    <p:sldId id="377" r:id="rId27"/>
    <p:sldId id="374" r:id="rId28"/>
    <p:sldId id="370" r:id="rId29"/>
    <p:sldId id="351" r:id="rId30"/>
    <p:sldId id="364" r:id="rId31"/>
    <p:sldId id="365" r:id="rId32"/>
    <p:sldId id="366" r:id="rId33"/>
    <p:sldId id="367" r:id="rId34"/>
    <p:sldId id="368" r:id="rId35"/>
    <p:sldId id="349" r:id="rId36"/>
    <p:sldId id="375" r:id="rId37"/>
    <p:sldId id="37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898"/>
    <a:srgbClr val="FFFFFF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6942313" y="3789359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A56A17-96A2-46DD-86A7-A71F988D1F02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405E3B-30FF-44DF-9203-1681403D8285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E6FDF17-AAAC-4A13-8124-B95FC1D8DB4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E576E-E7B2-44DA-97E9-929B44646086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0A0076-F594-4B3D-BE8D-FB6E267EDCBF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5B8736B-FB87-433A-8936-6597AC6203DC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18192" y="3429000"/>
            <a:ext cx="3571070" cy="6718232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77" y="4384200"/>
            <a:ext cx="1875778" cy="1753278"/>
          </a:xfrm>
          <a:prstGeom prst="rect">
            <a:avLst/>
          </a:prstGeom>
        </p:spPr>
      </p:pic>
      <p:pic>
        <p:nvPicPr>
          <p:cNvPr id="4" name="그림 3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67E925A-2B8D-4886-8FB2-7FD0677CC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90" y="1163960"/>
            <a:ext cx="1217962" cy="1217962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9063622-6014-4EFA-88C0-1D47C1A07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748" y="1163960"/>
            <a:ext cx="1248873" cy="1248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B39D2-6223-4A01-AF5E-FA19BE8113E6}"/>
              </a:ext>
            </a:extLst>
          </p:cNvPr>
          <p:cNvSpPr txBox="1"/>
          <p:nvPr/>
        </p:nvSpPr>
        <p:spPr>
          <a:xfrm>
            <a:off x="1191411" y="2597454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FC7B76-B2F2-45BE-9E45-19A15D1C085E}"/>
              </a:ext>
            </a:extLst>
          </p:cNvPr>
          <p:cNvSpPr txBox="1"/>
          <p:nvPr/>
        </p:nvSpPr>
        <p:spPr>
          <a:xfrm>
            <a:off x="9186286" y="2494876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0A657B05-B9DB-4BAD-93F2-469CA5F9D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77" y="1163960"/>
            <a:ext cx="1780846" cy="15728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85BC7E-7E1A-4ABB-BD67-2A97A985522A}"/>
              </a:ext>
            </a:extLst>
          </p:cNvPr>
          <p:cNvSpPr/>
          <p:nvPr/>
        </p:nvSpPr>
        <p:spPr>
          <a:xfrm>
            <a:off x="6717971" y="1772941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934EE46F-DFB3-4BDE-A622-7269C5037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6" y="3320390"/>
            <a:ext cx="2121191" cy="1187867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9CC19559-1673-4BE5-B265-FE66A3A2B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83" y="4728273"/>
            <a:ext cx="1284055" cy="128405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2114F6F-E30A-44E6-966C-28ECA37F9D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1D413E-F096-4C8E-B006-B502EF97BDBB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00F39B2-C597-4249-8B4B-F6CFC099552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CA8102F9-20E0-47E0-A243-B883223D9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007" y="4291318"/>
            <a:ext cx="1264410" cy="12365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8A2985-EE1D-4DDD-B165-596A47CB401C}"/>
              </a:ext>
            </a:extLst>
          </p:cNvPr>
          <p:cNvSpPr txBox="1"/>
          <p:nvPr/>
        </p:nvSpPr>
        <p:spPr>
          <a:xfrm>
            <a:off x="9281314" y="558733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Adobe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ABF432-5EC1-40CC-B592-B837B50A241C}"/>
              </a:ext>
            </a:extLst>
          </p:cNvPr>
          <p:cNvSpPr txBox="1"/>
          <p:nvPr/>
        </p:nvSpPr>
        <p:spPr>
          <a:xfrm>
            <a:off x="1468868" y="6012328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3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00" y="4969381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26ADFD05-392D-425F-8296-EB395517925F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6631F1B-DA0B-4A8C-BE7E-52AB4EDFC59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3D64DFC-E7F0-4DAC-B2B1-62D690A8ECF8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80092E-D656-4852-8AB5-C9817763C4AF}"/>
              </a:ext>
            </a:extLst>
          </p:cNvPr>
          <p:cNvSpPr txBox="1"/>
          <p:nvPr/>
        </p:nvSpPr>
        <p:spPr>
          <a:xfrm>
            <a:off x="4383842" y="1584776"/>
            <a:ext cx="342431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Investigation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1F157D-91F4-4F1F-B5E2-A14FB80E2F07}"/>
              </a:ext>
            </a:extLst>
          </p:cNvPr>
          <p:cNvSpPr/>
          <p:nvPr/>
        </p:nvSpPr>
        <p:spPr>
          <a:xfrm flipV="1">
            <a:off x="5844055" y="2139801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276FAD-0F99-423D-85FA-EB9CF3C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2694879"/>
            <a:ext cx="3684671" cy="1468243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99285C8-A0FA-4245-BDC7-89B248C5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3" y="4163122"/>
            <a:ext cx="1326936" cy="141943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D6B08B-683D-40E1-92F9-45C9A33F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24" y="4296517"/>
            <a:ext cx="3823982" cy="13848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CD83846-5AAB-4C3C-B37F-18BAE57E1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3527"/>
            <a:ext cx="4162289" cy="12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" y="1549284"/>
            <a:ext cx="8627917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1" y="41362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 DESIGN</a:t>
            </a:r>
          </a:p>
        </p:txBody>
      </p:sp>
      <p:pic>
        <p:nvPicPr>
          <p:cNvPr id="40" name="그림 39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474BE55-FBE3-40DC-9F88-16D465434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5" y="2914190"/>
            <a:ext cx="1052808" cy="10296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23139" y="470085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2020.03.18 ~</a:t>
            </a:r>
          </a:p>
        </p:txBody>
      </p:sp>
    </p:spTree>
    <p:extLst>
      <p:ext uri="{BB962C8B-B14F-4D97-AF65-F5344CB8AC3E}">
        <p14:creationId xmlns:p14="http://schemas.microsoft.com/office/powerpoint/2010/main" val="365339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6DCD51-FB3B-4BBE-9BEA-D528F679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668" y="1549284"/>
            <a:ext cx="8609950" cy="46665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6B736CC-3650-4EA7-9205-C97FD8DAD2EA}"/>
              </a:ext>
            </a:extLst>
          </p:cNvPr>
          <p:cNvSpPr txBox="1"/>
          <p:nvPr/>
        </p:nvSpPr>
        <p:spPr>
          <a:xfrm>
            <a:off x="8853470" y="2812150"/>
            <a:ext cx="34243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UI/UX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317D86-7861-47B8-8591-E3552F76B44B}"/>
              </a:ext>
            </a:extLst>
          </p:cNvPr>
          <p:cNvSpPr txBox="1"/>
          <p:nvPr/>
        </p:nvSpPr>
        <p:spPr>
          <a:xfrm>
            <a:off x="8957973" y="368836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2020.04.01 ~</a:t>
            </a:r>
          </a:p>
        </p:txBody>
      </p:sp>
      <p:pic>
        <p:nvPicPr>
          <p:cNvPr id="11" name="그림 10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99EC2C5-0AC2-4D5A-B092-4FA4DA11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24" y="1671501"/>
            <a:ext cx="1052808" cy="1052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8853469" y="4373655"/>
            <a:ext cx="342431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.class : 18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 : 12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: 56</a:t>
            </a:r>
          </a:p>
        </p:txBody>
      </p:sp>
    </p:spTree>
    <p:extLst>
      <p:ext uri="{BB962C8B-B14F-4D97-AF65-F5344CB8AC3E}">
        <p14:creationId xmlns:p14="http://schemas.microsoft.com/office/powerpoint/2010/main" val="349277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5D3F46C-0F0C-4BE8-A89C-7857C7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42" y="1758511"/>
            <a:ext cx="2540705" cy="4065128"/>
          </a:xfrm>
          <a:prstGeom prst="rect">
            <a:avLst/>
          </a:prstGeom>
        </p:spPr>
      </p:pic>
      <p:pic>
        <p:nvPicPr>
          <p:cNvPr id="5" name="그림 4" descr="장치이(가) 표시된 사진&#10;&#10;자동 생성된 설명">
            <a:extLst>
              <a:ext uri="{FF2B5EF4-FFF2-40B4-BE49-F238E27FC236}">
                <a16:creationId xmlns:a16="http://schemas.microsoft.com/office/drawing/2014/main" id="{5B21F5DA-6461-4817-9CDC-66262F57B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53" y="1758511"/>
            <a:ext cx="2540705" cy="4065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79303-5C21-4D1D-A17D-F1F6F97AE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47" y="1758511"/>
            <a:ext cx="2540705" cy="40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56E0F12D-660C-4AB9-9DA0-8933DC6B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6" y="1816607"/>
            <a:ext cx="2558215" cy="4093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C3D26-90CF-4C8C-84A8-7594AB20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94" y="1874458"/>
            <a:ext cx="2558213" cy="4093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205BC8-8674-479F-B617-7340F1438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80" y="1874458"/>
            <a:ext cx="2522057" cy="40352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9F2438-26C1-4635-AF18-7CCD12AEB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9" y="1874458"/>
            <a:ext cx="2558215" cy="4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349E530-6E12-4730-BCB4-B0914F8D3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5" y="1899422"/>
            <a:ext cx="2730411" cy="43686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F74C32-44D7-45F2-918B-C7898D594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15" y="1816607"/>
            <a:ext cx="2782170" cy="44514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E75102-24BF-4641-B387-BB4CFFC4A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4" y="1816607"/>
            <a:ext cx="2782170" cy="4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3D572502-E290-4D63-92B4-B3499651E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5" y="2073781"/>
            <a:ext cx="2174493" cy="3479189"/>
          </a:xfrm>
          <a:prstGeom prst="rect">
            <a:avLst/>
          </a:prstGeom>
        </p:spPr>
      </p:pic>
      <p:pic>
        <p:nvPicPr>
          <p:cNvPr id="31" name="그림 3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678AFE6-9604-43E6-913C-23595B55A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25" y="2073781"/>
            <a:ext cx="2170290" cy="34724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0BF2A24-74FA-4D06-84C5-12C5ED43F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22" y="2104264"/>
            <a:ext cx="2155442" cy="3448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2BE1F0-FE7B-4A47-ACBB-17E689E0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25" y="2073781"/>
            <a:ext cx="2174493" cy="34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2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B5597C-DEB3-437F-A609-A962E8666F46}"/>
              </a:ext>
            </a:extLst>
          </p:cNvPr>
          <p:cNvSpPr txBox="1"/>
          <p:nvPr/>
        </p:nvSpPr>
        <p:spPr>
          <a:xfrm>
            <a:off x="7268511" y="1396713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Consideration</a:t>
            </a:r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331ED413-D32A-4FA4-AB1D-97238677C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1520297"/>
            <a:ext cx="1613807" cy="25820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508DF2-7463-4E9D-A74C-9A24B31B2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49" y="1520296"/>
            <a:ext cx="1613807" cy="2582092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00B6D0A-BF05-4124-8A3B-4529A5AFD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" y="4131376"/>
            <a:ext cx="1613807" cy="25820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565518-3D37-40C8-885F-5336A6B65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32" y="4131377"/>
            <a:ext cx="1613806" cy="258209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96A680C-50A8-4AAC-BC26-67BA69359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38" y="4102388"/>
            <a:ext cx="1613806" cy="25820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FB7077-8E52-4A48-B65B-E2DCDAB67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18" y="1520296"/>
            <a:ext cx="1613808" cy="25820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E04A00-E70F-4C3B-82FE-273A8FFCE852}"/>
              </a:ext>
            </a:extLst>
          </p:cNvPr>
          <p:cNvSpPr/>
          <p:nvPr/>
        </p:nvSpPr>
        <p:spPr>
          <a:xfrm flipV="1">
            <a:off x="8728724" y="1922087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D56799-C072-4F74-ABD1-DEBB2ADFFB36}"/>
              </a:ext>
            </a:extLst>
          </p:cNvPr>
          <p:cNvSpPr txBox="1"/>
          <p:nvPr/>
        </p:nvSpPr>
        <p:spPr>
          <a:xfrm>
            <a:off x="6728580" y="2397318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Consistent layout and usability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CF57F-71AE-4E64-861D-15BF2C14F88E}"/>
              </a:ext>
            </a:extLst>
          </p:cNvPr>
          <p:cNvSpPr txBox="1"/>
          <p:nvPr/>
        </p:nvSpPr>
        <p:spPr>
          <a:xfrm>
            <a:off x="6728580" y="2887930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Meaningful buttons give a specific color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6F997-3D6D-4460-98FE-401C8D333659}"/>
              </a:ext>
            </a:extLst>
          </p:cNvPr>
          <p:cNvSpPr txBox="1"/>
          <p:nvPr/>
        </p:nvSpPr>
        <p:spPr>
          <a:xfrm>
            <a:off x="6728579" y="3380529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Use infrared series of colors that are familiar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1731C-A101-4F84-91B9-88129D53534D}"/>
              </a:ext>
            </a:extLst>
          </p:cNvPr>
          <p:cNvSpPr txBox="1"/>
          <p:nvPr/>
        </p:nvSpPr>
        <p:spPr>
          <a:xfrm>
            <a:off x="6972676" y="3660974"/>
            <a:ext cx="53893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the eyes of the elderly as a whole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74A132-78A4-4698-9B62-738E22D8FA73}"/>
              </a:ext>
            </a:extLst>
          </p:cNvPr>
          <p:cNvSpPr txBox="1"/>
          <p:nvPr/>
        </p:nvSpPr>
        <p:spPr>
          <a:xfrm>
            <a:off x="6728578" y="4149616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Make the overall text and buttons larger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35FA0-789B-4D10-8C09-5D1C13B2E859}"/>
              </a:ext>
            </a:extLst>
          </p:cNvPr>
          <p:cNvSpPr txBox="1"/>
          <p:nvPr/>
        </p:nvSpPr>
        <p:spPr>
          <a:xfrm>
            <a:off x="6728577" y="4684560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5. Minimize the information on one screen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91DB4-7CFD-4352-9871-EF718A12D200}"/>
              </a:ext>
            </a:extLst>
          </p:cNvPr>
          <p:cNvSpPr txBox="1"/>
          <p:nvPr/>
        </p:nvSpPr>
        <p:spPr>
          <a:xfrm>
            <a:off x="6728576" y="5219504"/>
            <a:ext cx="5389397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6. Change used words to easier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00423_1340_34_236">
            <a:hlinkClick r:id="" action="ppaction://media"/>
            <a:extLst>
              <a:ext uri="{FF2B5EF4-FFF2-40B4-BE49-F238E27FC236}">
                <a16:creationId xmlns:a16="http://schemas.microsoft.com/office/drawing/2014/main" id="{C51DFD7C-75CF-49D0-B95D-9DAA35537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6011" y="1254132"/>
            <a:ext cx="2884384" cy="5119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2493312" y="3536408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3126184">
            <a:extLst>
              <a:ext uri="{FF2B5EF4-FFF2-40B4-BE49-F238E27FC236}">
                <a16:creationId xmlns:a16="http://schemas.microsoft.com/office/drawing/2014/main" id="{307CA168-F4C9-45CA-B1A0-01CAD5C5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16607"/>
            <a:ext cx="6796450" cy="41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CDF78-F84C-4C65-8B19-50F548B5EBDC}"/>
              </a:ext>
            </a:extLst>
          </p:cNvPr>
          <p:cNvSpPr/>
          <p:nvPr/>
        </p:nvSpPr>
        <p:spPr>
          <a:xfrm>
            <a:off x="8650046" y="1816607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A084B2-BC5C-45E7-8536-07BE62637EA3}"/>
              </a:ext>
            </a:extLst>
          </p:cNvPr>
          <p:cNvSpPr txBox="1"/>
          <p:nvPr/>
        </p:nvSpPr>
        <p:spPr>
          <a:xfrm>
            <a:off x="7794053" y="2370547"/>
            <a:ext cx="3424315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Voice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Development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7C42D-291A-4D47-9317-03D55062CBAF}"/>
              </a:ext>
            </a:extLst>
          </p:cNvPr>
          <p:cNvSpPr txBox="1"/>
          <p:nvPr/>
        </p:nvSpPr>
        <p:spPr>
          <a:xfrm>
            <a:off x="7842049" y="3386665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2020.04.03 ~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BA7A07-E570-447A-B562-EE0CA54A1B31}"/>
              </a:ext>
            </a:extLst>
          </p:cNvPr>
          <p:cNvSpPr txBox="1"/>
          <p:nvPr/>
        </p:nvSpPr>
        <p:spPr>
          <a:xfrm>
            <a:off x="7842049" y="4164685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Calculate the concordance by analyzing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3F300B-5B22-4030-84D4-9F24BCF609F4}"/>
              </a:ext>
            </a:extLst>
          </p:cNvPr>
          <p:cNvSpPr txBox="1"/>
          <p:nvPr/>
        </p:nvSpPr>
        <p:spPr>
          <a:xfrm>
            <a:off x="8091049" y="4474198"/>
            <a:ext cx="395816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morphology of a sentence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A3B234-A435-48C8-9557-5D7EC70F4200}"/>
              </a:ext>
            </a:extLst>
          </p:cNvPr>
          <p:cNvSpPr txBox="1"/>
          <p:nvPr/>
        </p:nvSpPr>
        <p:spPr>
          <a:xfrm>
            <a:off x="7842049" y="5114290"/>
            <a:ext cx="402773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Improve Speech Recognition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1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-134848" y="856004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Range 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2287341" y="1008234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9AC5FB-F064-4960-9AE6-D3346B790BE1}"/>
              </a:ext>
            </a:extLst>
          </p:cNvPr>
          <p:cNvSpPr/>
          <p:nvPr/>
        </p:nvSpPr>
        <p:spPr>
          <a:xfrm>
            <a:off x="6261463" y="2216330"/>
            <a:ext cx="4345577" cy="2778035"/>
          </a:xfrm>
          <a:prstGeom prst="roundRect">
            <a:avLst>
              <a:gd name="adj" fmla="val 3814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F24159-D34C-4088-9F57-35AAE6DAE407}"/>
              </a:ext>
            </a:extLst>
          </p:cNvPr>
          <p:cNvSpPr/>
          <p:nvPr/>
        </p:nvSpPr>
        <p:spPr>
          <a:xfrm>
            <a:off x="2287341" y="1992084"/>
            <a:ext cx="2098766" cy="3187337"/>
          </a:xfrm>
          <a:prstGeom prst="roundRect">
            <a:avLst>
              <a:gd name="adj" fmla="val 670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1EF5B-D97E-4D25-92D4-D997F094D208}"/>
              </a:ext>
            </a:extLst>
          </p:cNvPr>
          <p:cNvSpPr/>
          <p:nvPr/>
        </p:nvSpPr>
        <p:spPr>
          <a:xfrm>
            <a:off x="6383242" y="2303416"/>
            <a:ext cx="4093169" cy="256467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47B6-7930-495F-8CB8-E42A2A06B0F9}"/>
              </a:ext>
            </a:extLst>
          </p:cNvPr>
          <p:cNvSpPr txBox="1"/>
          <p:nvPr/>
        </p:nvSpPr>
        <p:spPr>
          <a:xfrm>
            <a:off x="7785462" y="2491434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C05C3A-7FEB-4242-B56B-95C71870B9A6}"/>
              </a:ext>
            </a:extLst>
          </p:cNvPr>
          <p:cNvSpPr/>
          <p:nvPr/>
        </p:nvSpPr>
        <p:spPr>
          <a:xfrm>
            <a:off x="7447864" y="2987040"/>
            <a:ext cx="2009644" cy="121732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40372-3525-469D-A432-16B4C2E2CC34}"/>
              </a:ext>
            </a:extLst>
          </p:cNvPr>
          <p:cNvSpPr txBox="1"/>
          <p:nvPr/>
        </p:nvSpPr>
        <p:spPr>
          <a:xfrm>
            <a:off x="8177348" y="3401087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019ABE-C228-48B8-BF16-61832A2293C8}"/>
              </a:ext>
            </a:extLst>
          </p:cNvPr>
          <p:cNvSpPr/>
          <p:nvPr/>
        </p:nvSpPr>
        <p:spPr>
          <a:xfrm>
            <a:off x="2401569" y="2216330"/>
            <a:ext cx="1870310" cy="28403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C5389-8CFE-4D2A-AE34-7309A1C801F0}"/>
              </a:ext>
            </a:extLst>
          </p:cNvPr>
          <p:cNvSpPr/>
          <p:nvPr/>
        </p:nvSpPr>
        <p:spPr>
          <a:xfrm>
            <a:off x="3293181" y="2077775"/>
            <a:ext cx="87086" cy="87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FF083F-064C-4C8C-AFB0-64554AB019D3}"/>
              </a:ext>
            </a:extLst>
          </p:cNvPr>
          <p:cNvSpPr txBox="1"/>
          <p:nvPr/>
        </p:nvSpPr>
        <p:spPr>
          <a:xfrm>
            <a:off x="2695627" y="3401086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EC2262-F760-49F7-A9A9-60C4570926F9}"/>
              </a:ext>
            </a:extLst>
          </p:cNvPr>
          <p:cNvSpPr/>
          <p:nvPr/>
        </p:nvSpPr>
        <p:spPr>
          <a:xfrm>
            <a:off x="2441967" y="2276682"/>
            <a:ext cx="1789513" cy="271768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D6517F-62AD-4F2B-8225-9F86716E3440}"/>
              </a:ext>
            </a:extLst>
          </p:cNvPr>
          <p:cNvCxnSpPr/>
          <p:nvPr/>
        </p:nvCxnSpPr>
        <p:spPr>
          <a:xfrm>
            <a:off x="4231480" y="2276682"/>
            <a:ext cx="836909" cy="1152318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E15541-2506-4BAD-AA92-F1CD41B917B3}"/>
              </a:ext>
            </a:extLst>
          </p:cNvPr>
          <p:cNvCxnSpPr>
            <a:cxnSpLocks/>
          </p:cNvCxnSpPr>
          <p:nvPr/>
        </p:nvCxnSpPr>
        <p:spPr>
          <a:xfrm flipV="1">
            <a:off x="4231480" y="3635523"/>
            <a:ext cx="836909" cy="1358842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E0740A-6F8D-4CBF-A3D3-72E2B0CE1F13}"/>
              </a:ext>
            </a:extLst>
          </p:cNvPr>
          <p:cNvCxnSpPr>
            <a:cxnSpLocks/>
          </p:cNvCxnSpPr>
          <p:nvPr/>
        </p:nvCxnSpPr>
        <p:spPr>
          <a:xfrm flipV="1">
            <a:off x="5674099" y="2979114"/>
            <a:ext cx="1773765" cy="421974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C40C23-B067-45E4-9DF7-024FF475ADF3}"/>
              </a:ext>
            </a:extLst>
          </p:cNvPr>
          <p:cNvCxnSpPr>
            <a:cxnSpLocks/>
          </p:cNvCxnSpPr>
          <p:nvPr/>
        </p:nvCxnSpPr>
        <p:spPr>
          <a:xfrm>
            <a:off x="5669280" y="3635523"/>
            <a:ext cx="1771871" cy="576159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05FBBF3-DA05-424D-AEA0-7A45EE9A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53" y="331321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 use of kiosks by the elderly enables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rapid recognition and use of screens.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Auxiliary functions utilizing video and voice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can be applied to various devices.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1" y="4031202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31" y="2094901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72" y="4031202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57064" y="2643657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520563" y="3900214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5882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06" y="1687111"/>
            <a:ext cx="3309058" cy="41225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not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9258124" y="5506464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096000" y="4523742"/>
            <a:ext cx="36333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</p:cNvCxnSpPr>
          <p:nvPr/>
        </p:nvCxnSpPr>
        <p:spPr>
          <a:xfrm>
            <a:off x="8771834" y="5576225"/>
            <a:ext cx="52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940737" y="1048127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Academic Society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103499" y="1111653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860665" y="2326254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7468233" y="283560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cs typeface="Arial" panose="020B0604020202020204" pitchFamily="34" charset="0"/>
              </a:rPr>
              <a:t>한국인터넷방송학회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968240" y="3396119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F3A1D7-F0F5-460C-98C5-5E30686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3" y="1793210"/>
            <a:ext cx="4691017" cy="38806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7620634" y="3925857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5597912" y="1157121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 flipH="1">
            <a:off x="6160464" y="1614325"/>
            <a:ext cx="258265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6267598" y="2448792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Face Detection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CBFE12-A84A-49F3-A4E0-272A6B772B9B}"/>
              </a:ext>
            </a:extLst>
          </p:cNvPr>
          <p:cNvGrpSpPr/>
          <p:nvPr/>
        </p:nvGrpSpPr>
        <p:grpSpPr>
          <a:xfrm>
            <a:off x="4044501" y="2206756"/>
            <a:ext cx="2324005" cy="1222244"/>
            <a:chOff x="523908" y="1405591"/>
            <a:chExt cx="8131069" cy="42763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C01E49-703B-4150-B5E7-0FAAFDE5781F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8" name="모서리가 둥근 직사각형 4">
                <a:extLst>
                  <a:ext uri="{FF2B5EF4-FFF2-40B4-BE49-F238E27FC236}">
                    <a16:creationId xmlns:a16="http://schemas.microsoft.com/office/drawing/2014/main" id="{54E0B3F7-1CC6-4994-8C4F-8A615F4D7B20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A11F25F-0B63-4294-A804-E8D6A17AC5C4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810F4C2-55DE-4FE5-97A1-F9CA8D91A557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37" name="모서리가 둥근 직사각형 8">
                  <a:extLst>
                    <a:ext uri="{FF2B5EF4-FFF2-40B4-BE49-F238E27FC236}">
                      <a16:creationId xmlns:a16="http://schemas.microsoft.com/office/drawing/2014/main" id="{83C0CE9A-A48A-43BC-A827-515B3BCF0A82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AD7AB26E-87CC-4BAA-B3D3-04C401E2AA80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1BB4F0E-6AFB-46BF-83DB-1DD31C5ACBAA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96D3E9C-F954-4F65-A482-1B24C622DC3C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1B3CB32-0763-4BD0-931B-93FA58C5B597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15" name="그림 14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157C1643-4F9C-47F3-8B3E-ADC270BC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58DD612-7E66-4887-8DCC-C23546C38C73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784275-E23F-48FF-9A2C-77328039B816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A886A1-8E14-4AEF-A231-DD0BAB67B816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8C40190-94A3-4E67-8B02-9CAA3ECE20B3}"/>
                </a:ext>
              </a:extLst>
            </p:cNvPr>
            <p:cNvCxnSpPr>
              <a:cxnSpLocks/>
              <a:stCxn id="36" idx="2"/>
              <a:endCxn id="21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CD9E20-7348-4C1F-BEB6-B8E7C45B5746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343233F-21C8-4016-B7B8-F4C7C8371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20A8A6-31E2-47C1-BE85-D27E035F40BB}"/>
              </a:ext>
            </a:extLst>
          </p:cNvPr>
          <p:cNvGrpSpPr/>
          <p:nvPr/>
        </p:nvGrpSpPr>
        <p:grpSpPr>
          <a:xfrm>
            <a:off x="4407491" y="3715706"/>
            <a:ext cx="1584400" cy="703586"/>
            <a:chOff x="5971660" y="4782710"/>
            <a:chExt cx="1584400" cy="70358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1D9A06C-6AAE-4834-99C6-B30482E38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87928D3-372D-4D9F-91EB-922E8C54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6F08CA-F587-4354-8B71-EB576145FB0C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26A82F-4956-4D69-A984-924C4984A7A1}"/>
              </a:ext>
            </a:extLst>
          </p:cNvPr>
          <p:cNvSpPr txBox="1"/>
          <p:nvPr/>
        </p:nvSpPr>
        <p:spPr>
          <a:xfrm>
            <a:off x="6258633" y="3715706"/>
            <a:ext cx="26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Applying </a:t>
            </a:r>
          </a:p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Voice Assistance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32C883-8772-4170-95FC-C15FD48F580E}"/>
              </a:ext>
            </a:extLst>
          </p:cNvPr>
          <p:cNvSpPr txBox="1"/>
          <p:nvPr/>
        </p:nvSpPr>
        <p:spPr>
          <a:xfrm>
            <a:off x="5991891" y="4724467"/>
            <a:ext cx="263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And…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AFF2B4-7F8C-422D-8B99-B82526304FFE}"/>
              </a:ext>
            </a:extLst>
          </p:cNvPr>
          <p:cNvSpPr txBox="1"/>
          <p:nvPr/>
        </p:nvSpPr>
        <p:spPr>
          <a:xfrm>
            <a:off x="5235596" y="5516213"/>
            <a:ext cx="263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cs typeface="Arial" panose="020B0604020202020204" pitchFamily="34" charset="0"/>
              </a:rPr>
              <a:t>Field Test and Survey</a:t>
            </a:r>
            <a:endParaRPr lang="ko-KR" alt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78" y="2376375"/>
            <a:ext cx="655774" cy="56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695666" y="2352212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Camera Sensors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3441460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3658233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4782710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487637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4858434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5054428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E1C8C5-8AE8-4AEA-839D-F841C127642E}"/>
              </a:ext>
            </a:extLst>
          </p:cNvPr>
          <p:cNvSpPr/>
          <p:nvPr/>
        </p:nvSpPr>
        <p:spPr>
          <a:xfrm>
            <a:off x="6721732" y="2582658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912" y="2385402"/>
            <a:ext cx="655774" cy="5606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C1D1BC-0224-4AC0-89BD-10729D181184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2AED30-7602-4523-A8D2-EAA94266D7D7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516B03-958D-4DE2-ACD2-93BC1D152EB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1D10290-9172-4435-B38B-E8497FD7F811}"/>
              </a:ext>
            </a:extLst>
          </p:cNvPr>
          <p:cNvSpPr/>
          <p:nvPr/>
        </p:nvSpPr>
        <p:spPr>
          <a:xfrm>
            <a:off x="9121776" y="2591685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1442</Words>
  <Application>Microsoft Office PowerPoint</Application>
  <PresentationFormat>와이드스크린</PresentationFormat>
  <Paragraphs>352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145</cp:revision>
  <dcterms:created xsi:type="dcterms:W3CDTF">2020-03-19T05:25:48Z</dcterms:created>
  <dcterms:modified xsi:type="dcterms:W3CDTF">2020-04-27T03:19:57Z</dcterms:modified>
</cp:coreProperties>
</file>